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77"/>
  </p:notesMasterIdLst>
  <p:handoutMasterIdLst>
    <p:handoutMasterId r:id="rId78"/>
  </p:handoutMasterIdLst>
  <p:sldIdLst>
    <p:sldId id="330" r:id="rId5"/>
    <p:sldId id="580" r:id="rId6"/>
    <p:sldId id="808" r:id="rId7"/>
    <p:sldId id="752" r:id="rId8"/>
    <p:sldId id="753" r:id="rId9"/>
    <p:sldId id="662" r:id="rId10"/>
    <p:sldId id="754" r:id="rId11"/>
    <p:sldId id="755" r:id="rId12"/>
    <p:sldId id="813" r:id="rId13"/>
    <p:sldId id="758" r:id="rId14"/>
    <p:sldId id="759" r:id="rId15"/>
    <p:sldId id="760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4" r:id="rId29"/>
    <p:sldId id="775" r:id="rId30"/>
    <p:sldId id="776" r:id="rId31"/>
    <p:sldId id="777" r:id="rId32"/>
    <p:sldId id="778" r:id="rId33"/>
    <p:sldId id="761" r:id="rId34"/>
    <p:sldId id="779" r:id="rId35"/>
    <p:sldId id="780" r:id="rId36"/>
    <p:sldId id="781" r:id="rId37"/>
    <p:sldId id="782" r:id="rId38"/>
    <p:sldId id="719" r:id="rId39"/>
    <p:sldId id="783" r:id="rId40"/>
    <p:sldId id="784" r:id="rId41"/>
    <p:sldId id="785" r:id="rId42"/>
    <p:sldId id="786" r:id="rId43"/>
    <p:sldId id="787" r:id="rId44"/>
    <p:sldId id="788" r:id="rId45"/>
    <p:sldId id="789" r:id="rId46"/>
    <p:sldId id="790" r:id="rId47"/>
    <p:sldId id="791" r:id="rId48"/>
    <p:sldId id="792" r:id="rId49"/>
    <p:sldId id="793" r:id="rId50"/>
    <p:sldId id="794" r:id="rId51"/>
    <p:sldId id="795" r:id="rId52"/>
    <p:sldId id="796" r:id="rId53"/>
    <p:sldId id="797" r:id="rId54"/>
    <p:sldId id="798" r:id="rId55"/>
    <p:sldId id="799" r:id="rId56"/>
    <p:sldId id="800" r:id="rId57"/>
    <p:sldId id="801" r:id="rId58"/>
    <p:sldId id="802" r:id="rId59"/>
    <p:sldId id="641" r:id="rId60"/>
    <p:sldId id="642" r:id="rId61"/>
    <p:sldId id="639" r:id="rId62"/>
    <p:sldId id="640" r:id="rId63"/>
    <p:sldId id="635" r:id="rId64"/>
    <p:sldId id="637" r:id="rId65"/>
    <p:sldId id="660" r:id="rId66"/>
    <p:sldId id="661" r:id="rId67"/>
    <p:sldId id="809" r:id="rId68"/>
    <p:sldId id="810" r:id="rId69"/>
    <p:sldId id="811" r:id="rId70"/>
    <p:sldId id="812" r:id="rId71"/>
    <p:sldId id="803" r:id="rId72"/>
    <p:sldId id="804" r:id="rId73"/>
    <p:sldId id="805" r:id="rId74"/>
    <p:sldId id="806" r:id="rId75"/>
    <p:sldId id="807" r:id="rId7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31"/>
    <p:restoredTop sz="97049"/>
  </p:normalViewPr>
  <p:slideViewPr>
    <p:cSldViewPr snapToObjects="1">
      <p:cViewPr varScale="1">
        <p:scale>
          <a:sx n="198" d="100"/>
          <a:sy n="198" d="100"/>
        </p:scale>
        <p:origin x="85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7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44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34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0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35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7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34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572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93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932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788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936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530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68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2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49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23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8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8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2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59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915400" cy="40386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E574-F5AE-EC41-9C81-EF0093126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" y="0"/>
            <a:ext cx="8763000" cy="381000"/>
          </a:xfrm>
          <a:prstGeom prst="rect">
            <a:avLst/>
          </a:prstGeom>
        </p:spPr>
        <p:txBody>
          <a:bodyPr t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5663" y="235726"/>
            <a:ext cx="5538198" cy="1500188"/>
          </a:xfrm>
        </p:spPr>
        <p:txBody>
          <a:bodyPr lIns="0" tIns="0" rIns="0" bIns="0">
            <a:normAutofit/>
          </a:bodyPr>
          <a:lstStyle>
            <a:lvl1pPr algn="r">
              <a:defRPr sz="405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5663" y="1759724"/>
            <a:ext cx="5538198" cy="131445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70458" y="3104887"/>
            <a:ext cx="2391332" cy="41202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1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275663" y="3143250"/>
            <a:ext cx="5538198" cy="142875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0458" y="3466399"/>
            <a:ext cx="2391333" cy="35143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25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0458" y="3749666"/>
            <a:ext cx="2391332" cy="31507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5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70458" y="4036866"/>
            <a:ext cx="2391332" cy="29084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35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0458" y="4292738"/>
            <a:ext cx="2391332" cy="2666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2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15238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942" y="3696574"/>
            <a:ext cx="6705600" cy="633626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405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4942" y="4316226"/>
            <a:ext cx="6705600" cy="557451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7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6982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4893752"/>
            <a:ext cx="918238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FA7EA-3664-49FE-B0F0-25537597E3E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11/14/20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4893752"/>
            <a:ext cx="7614783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4893752"/>
            <a:ext cx="321700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863341"/>
            <a:ext cx="8855923" cy="4177766"/>
          </a:xfrm>
        </p:spPr>
        <p:txBody>
          <a:bodyPr/>
          <a:lstStyle>
            <a:lvl1pPr>
              <a:defRPr sz="2550"/>
            </a:lvl1pPr>
            <a:lvl2pPr>
              <a:defRPr sz="2400"/>
            </a:lvl2pPr>
            <a:lvl3pPr>
              <a:defRPr sz="2250"/>
            </a:lvl3pPr>
            <a:lvl4pPr>
              <a:defRPr sz="2100"/>
            </a:lvl4pPr>
            <a:lvl5pPr>
              <a:defRPr sz="195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30256"/>
            <a:ext cx="7185069" cy="833085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835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49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5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Introduction to Databases (F20): </a:t>
            </a:r>
            <a:r>
              <a:rPr kumimoji="0" lang="en-US" altLang="en-US" sz="105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81" r:id="rId8"/>
    <p:sldLayoutId id="2147493482" r:id="rId9"/>
    <p:sldLayoutId id="2147493483" r:id="rId10"/>
    <p:sldLayoutId id="2147493484" r:id="rId11"/>
    <p:sldLayoutId id="2147493485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facebook.com/v3.2/me/posts?access_toke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raph.facebook.com/v3.2/me/posts?access_token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linkedin.com/docs/rest-api)" TargetMode="External"/><Relationship Id="rId2" Type="http://schemas.openxmlformats.org/officeDocument/2006/relationships/hyperlink" Target="https://developers.facebook.com/docs/graph-api/)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s.google.com/knowledge-graph/)" TargetMode="External"/><Relationship Id="rId4" Type="http://schemas.openxmlformats.org/officeDocument/2006/relationships/hyperlink" Target="https://developers.facebook.com/docs/instagram-api)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creativecommons.org/licenses/by-nc-sa/4.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redis.io/" TargetMode="Externa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blog.serverfault.com/2011/02/11/stack-exchanges-architecture-in-bullet-points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ry.redis.io/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commands#sorted_set" TargetMode="Externa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commands#pubsub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(Module II)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Lecture 10: NoSQL, CAP, Graph DB, Redis, Document DB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10: NoSQL, CAP, Graph DB, Redis, Document DB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Graph Databases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52F42408-092F-3D4E-9F49-14CF99654DF6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(S20): </a:t>
            </a:r>
            <a:r>
              <a:rPr lang="en-US" altLang="en-US" sz="1200" i="1" dirty="0">
                <a:solidFill>
                  <a:schemeClr val="bg1"/>
                </a:solidFill>
              </a:rPr>
              <a:t>Lecture 12  --  NoSQL</a:t>
            </a:r>
          </a:p>
        </p:txBody>
      </p:sp>
    </p:spTree>
    <p:extLst>
      <p:ext uri="{BB962C8B-B14F-4D97-AF65-F5344CB8AC3E}">
        <p14:creationId xmlns:p14="http://schemas.microsoft.com/office/powerpoint/2010/main" val="142537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904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385652"/>
            <a:ext cx="4228088" cy="3730317"/>
          </a:xfrm>
        </p:spPr>
        <p:txBody>
          <a:bodyPr/>
          <a:lstStyle/>
          <a:p>
            <a:r>
              <a:rPr lang="en-US" dirty="0"/>
              <a:t>Exactly what it sounds like</a:t>
            </a:r>
          </a:p>
          <a:p>
            <a:r>
              <a:rPr lang="en-US" dirty="0"/>
              <a:t>Two core types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/>
              <a:t>Edge (link)</a:t>
            </a:r>
          </a:p>
          <a:p>
            <a:r>
              <a:rPr lang="en-US" dirty="0"/>
              <a:t>Nodes and Edges have</a:t>
            </a:r>
          </a:p>
          <a:p>
            <a:pPr lvl="1"/>
            <a:r>
              <a:rPr lang="en-US" dirty="0"/>
              <a:t>Label(s) = “Kind”</a:t>
            </a:r>
          </a:p>
          <a:p>
            <a:pPr lvl="1"/>
            <a:r>
              <a:rPr lang="en-US" dirty="0"/>
              <a:t>Properties  (free form)</a:t>
            </a:r>
          </a:p>
          <a:p>
            <a:r>
              <a:rPr lang="en-US" dirty="0"/>
              <a:t>Query is of the form</a:t>
            </a:r>
          </a:p>
          <a:p>
            <a:pPr lvl="1"/>
            <a:r>
              <a:rPr lang="en-US" dirty="0"/>
              <a:t>p1(n)-p2</a:t>
            </a:r>
            <a:r>
              <a:rPr lang="pt-BR" dirty="0"/>
              <a:t>(e)-p3(m)</a:t>
            </a:r>
          </a:p>
          <a:p>
            <a:pPr lvl="1"/>
            <a:r>
              <a:rPr lang="pt-BR" dirty="0" err="1"/>
              <a:t>n</a:t>
            </a:r>
            <a:r>
              <a:rPr lang="pt-BR" dirty="0"/>
              <a:t>, m are nodes; 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edge</a:t>
            </a:r>
            <a:endParaRPr lang="pt-BR" dirty="0"/>
          </a:p>
          <a:p>
            <a:pPr lvl="1"/>
            <a:r>
              <a:rPr lang="pt-BR" dirty="0"/>
              <a:t>p1, p2, p3 are </a:t>
            </a:r>
            <a:r>
              <a:rPr lang="pt-BR" dirty="0" err="1"/>
              <a:t>predicates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20" y="590550"/>
            <a:ext cx="5046580" cy="35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62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3121"/>
            <a:ext cx="6959150" cy="41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1799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Graph Databases?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9225"/>
            <a:ext cx="7151298" cy="3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1501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574" y="3545457"/>
            <a:ext cx="8267140" cy="987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databases are</a:t>
            </a:r>
          </a:p>
          <a:p>
            <a:pPr lvl="1"/>
            <a:r>
              <a:rPr lang="en-US" dirty="0"/>
              <a:t>Extremely fast for some queries and data models.</a:t>
            </a:r>
          </a:p>
          <a:p>
            <a:pPr lvl="1"/>
            <a:r>
              <a:rPr lang="en-US" dirty="0"/>
              <a:t>Implement a language that vastly simplifies writing queries.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875"/>
            <a:ext cx="6556075" cy="33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5152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101953"/>
            <a:ext cx="6806691" cy="44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191907" cy="43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5" y="135972"/>
            <a:ext cx="6006427" cy="43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3" y="158078"/>
            <a:ext cx="5854251" cy="45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0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9" y="156319"/>
            <a:ext cx="5514410" cy="4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5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few minutes.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</a:p>
        </p:txBody>
      </p:sp>
    </p:spTree>
    <p:extLst>
      <p:ext uri="{BB962C8B-B14F-4D97-AF65-F5344CB8AC3E}">
        <p14:creationId xmlns:p14="http://schemas.microsoft.com/office/powerpoint/2010/main" val="416222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Database (Sample)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55" y="514350"/>
            <a:ext cx="7107889" cy="40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34373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27" y="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5972"/>
            <a:ext cx="6959150" cy="4157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5270" y="1081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Who acted in which movies?</a:t>
            </a:r>
          </a:p>
        </p:txBody>
      </p:sp>
    </p:spTree>
    <p:extLst>
      <p:ext uri="{BB962C8B-B14F-4D97-AF65-F5344CB8AC3E}">
        <p14:creationId xmlns:p14="http://schemas.microsoft.com/office/powerpoint/2010/main" val="3387933616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Big Deal. That is just a JOIN.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430" y="574956"/>
            <a:ext cx="8267140" cy="1492371"/>
          </a:xfrm>
        </p:spPr>
        <p:txBody>
          <a:bodyPr/>
          <a:lstStyle/>
          <a:p>
            <a:r>
              <a:rPr lang="en-US" dirty="0"/>
              <a:t>Yup. But that is simple.</a:t>
            </a:r>
          </a:p>
          <a:p>
            <a:r>
              <a:rPr lang="en-US" dirty="0"/>
              <a:t>Try writing the queries below in SQL.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3" y="1657350"/>
            <a:ext cx="8686800" cy="2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162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4" y="514350"/>
            <a:ext cx="8398198" cy="3864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926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342082041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57150"/>
            <a:ext cx="7953554" cy="4431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5087" y="19927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>
                <a:latin typeface="+mn-lt"/>
              </a:rPr>
              <a:t>Which actors have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worked with both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Tom Hanks and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>
                <a:latin typeface="+mn-lt"/>
              </a:rPr>
              <a:t>Tom Cruise?</a:t>
            </a:r>
          </a:p>
        </p:txBody>
      </p:sp>
    </p:spTree>
    <p:extLst>
      <p:ext uri="{BB962C8B-B14F-4D97-AF65-F5344CB8AC3E}">
        <p14:creationId xmlns:p14="http://schemas.microsoft.com/office/powerpoint/2010/main" val="258970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5" y="267420"/>
            <a:ext cx="5531709" cy="4306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81748"/>
            <a:ext cx="4347713" cy="1571768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0800000" flipV="1">
            <a:off x="5477775" y="1216325"/>
            <a:ext cx="2777705" cy="1095554"/>
          </a:xfrm>
          <a:prstGeom prst="bentConnector3">
            <a:avLst>
              <a:gd name="adj1" fmla="val 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66" y="3117830"/>
            <a:ext cx="3340340" cy="11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9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80" y="1504950"/>
            <a:ext cx="7838040" cy="3045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4222"/>
            <a:ext cx="1100251" cy="1375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7150"/>
            <a:ext cx="813871" cy="1223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2875" y="4442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How do you get from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Kevin Bacon 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latin typeface="+mn-lt"/>
              </a:rPr>
              <a:t>Robert Longo?</a:t>
            </a:r>
          </a:p>
        </p:txBody>
      </p:sp>
    </p:spTree>
    <p:extLst>
      <p:ext uri="{BB962C8B-B14F-4D97-AF65-F5344CB8AC3E}">
        <p14:creationId xmlns:p14="http://schemas.microsoft.com/office/powerpoint/2010/main" val="373352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Facebook Graph API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42408-092F-3D4E-9F49-14CF99654DF6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NoSQL</a:t>
            </a:r>
          </a:p>
        </p:txBody>
      </p:sp>
    </p:spTree>
    <p:extLst>
      <p:ext uri="{BB962C8B-B14F-4D97-AF65-F5344CB8AC3E}">
        <p14:creationId xmlns:p14="http://schemas.microsoft.com/office/powerpoint/2010/main" val="315145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2465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9150"/>
            <a:ext cx="5947545" cy="36461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561256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developers.facebook.com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/docs/graph-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1474626657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75" y="-1418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5" y="467121"/>
            <a:ext cx="4405955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68" y="1657350"/>
            <a:ext cx="4495980" cy="295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4876800" y="1200150"/>
            <a:ext cx="277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	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	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2148" y="4614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Full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list at: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developers.facebook.com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/docs/graph-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api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/reference</a:t>
            </a:r>
          </a:p>
        </p:txBody>
      </p:sp>
    </p:spTree>
    <p:extLst>
      <p:ext uri="{BB962C8B-B14F-4D97-AF65-F5344CB8AC3E}">
        <p14:creationId xmlns:p14="http://schemas.microsoft.com/office/powerpoint/2010/main" val="386296895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CAP Theorem and Consistency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10: NoSQL, CAP, Graph DB, Redis, Document DB</a:t>
            </a:r>
          </a:p>
        </p:txBody>
      </p:sp>
    </p:spTree>
    <p:extLst>
      <p:ext uri="{BB962C8B-B14F-4D97-AF65-F5344CB8AC3E}">
        <p14:creationId xmlns:p14="http://schemas.microsoft.com/office/powerpoint/2010/main" val="1327488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Facebook Graph API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Examples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7280"/>
            <a:ext cx="6781800" cy="3618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640" y="477948"/>
            <a:ext cx="8001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  <a:hlinkClick r:id="rId3"/>
              </a:rPr>
              <a:t>https://graph.facebook.com/v3.2/me/posts?access_token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xxxxxxx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36969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0" y="46216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Facebook Graph API </a:t>
            </a:r>
            <a:r>
              <a:rPr lang="mr-IN" dirty="0">
                <a:solidFill>
                  <a:srgbClr val="FFFF00"/>
                </a:solidFill>
              </a:rPr>
              <a:t>–</a:t>
            </a:r>
            <a:r>
              <a:rPr lang="en-US" dirty="0">
                <a:solidFill>
                  <a:srgbClr val="FFFF00"/>
                </a:solidFill>
              </a:rPr>
              <a:t> Examples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640" y="477948"/>
            <a:ext cx="8001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  <a:hlinkClick r:id="rId2"/>
              </a:rPr>
              <a:t>https://graph.facebook.com/v3.2/me/likes?access_token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Sans" charset="0"/>
                <a:ea typeface="ＭＳ Ｐゴシック" charset="-128"/>
                <a:cs typeface="+mn-cs"/>
              </a:rPr>
              <a:t>xxxxxxx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1214"/>
            <a:ext cx="7010560" cy="3643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2800350"/>
            <a:ext cx="263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Notice use of paging links.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34000" y="32575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832196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Facebook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961" y="571093"/>
            <a:ext cx="8534400" cy="3962400"/>
          </a:xfrm>
        </p:spPr>
        <p:txBody>
          <a:bodyPr>
            <a:normAutofit/>
          </a:bodyPr>
          <a:lstStyle/>
          <a:p>
            <a:r>
              <a:rPr lang="en-US" dirty="0"/>
              <a:t>Facebook Application</a:t>
            </a:r>
          </a:p>
          <a:p>
            <a:pPr lvl="1"/>
            <a:r>
              <a:rPr lang="en-US" dirty="0"/>
              <a:t>Define an application at</a:t>
            </a:r>
            <a:br>
              <a:rPr lang="en-US" dirty="0"/>
            </a:br>
            <a:r>
              <a:rPr lang="en-US" dirty="0" err="1"/>
              <a:t>developers.facebook.com</a:t>
            </a:r>
            <a:r>
              <a:rPr lang="en-US" dirty="0"/>
              <a:t>/apps/</a:t>
            </a:r>
          </a:p>
          <a:p>
            <a:pPr lvl="1"/>
            <a:r>
              <a:rPr lang="en-US" dirty="0"/>
              <a:t>Users log into your application</a:t>
            </a:r>
            <a:br>
              <a:rPr lang="en-US" dirty="0"/>
            </a:br>
            <a:r>
              <a:rPr lang="en-US" dirty="0"/>
              <a:t>via Facebook.</a:t>
            </a:r>
          </a:p>
          <a:p>
            <a:pPr lvl="1"/>
            <a:r>
              <a:rPr lang="en-US" dirty="0"/>
              <a:t>This grants your application</a:t>
            </a:r>
            <a:br>
              <a:rPr lang="en-US" dirty="0"/>
            </a:br>
            <a:r>
              <a:rPr lang="en-US" dirty="0"/>
              <a:t>permission to access the user’s</a:t>
            </a:r>
            <a:br>
              <a:rPr lang="en-US" dirty="0"/>
            </a:br>
            <a:r>
              <a:rPr lang="en-US" dirty="0"/>
              <a:t>Facebook content.</a:t>
            </a:r>
          </a:p>
          <a:p>
            <a:pPr lvl="1"/>
            <a:r>
              <a:rPr lang="en-US" dirty="0"/>
              <a:t>User must approve access on</a:t>
            </a:r>
            <a:br>
              <a:rPr lang="en-US" dirty="0"/>
            </a:br>
            <a:r>
              <a:rPr lang="en-US" dirty="0"/>
              <a:t>login and Facebook must “approve” the application for non-profile information.</a:t>
            </a:r>
          </a:p>
          <a:p>
            <a:r>
              <a:rPr lang="en-US" dirty="0"/>
              <a:t>Once logged onto your application via Facebook, you can</a:t>
            </a:r>
          </a:p>
          <a:p>
            <a:pPr lvl="1"/>
            <a:r>
              <a:rPr lang="en-US" dirty="0"/>
              <a:t>Get basic information about people.</a:t>
            </a:r>
          </a:p>
          <a:p>
            <a:pPr lvl="1"/>
            <a:r>
              <a:rPr lang="en-US" dirty="0"/>
              <a:t>Enable people to share, etc. information from your application to Facebook.</a:t>
            </a:r>
          </a:p>
          <a:p>
            <a:pPr lvl="1"/>
            <a:r>
              <a:rPr lang="en-US" dirty="0"/>
              <a:t>Perform analytics on users and their networks, subject to granted permissions.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6372"/>
            <a:ext cx="4793613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974317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Graph Database Summary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F42408-092F-3D4E-9F49-14CF99654DF6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NoSQL</a:t>
            </a:r>
          </a:p>
        </p:txBody>
      </p:sp>
    </p:spTree>
    <p:extLst>
      <p:ext uri="{BB962C8B-B14F-4D97-AF65-F5344CB8AC3E}">
        <p14:creationId xmlns:p14="http://schemas.microsoft.com/office/powerpoint/2010/main" val="111072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06" y="51071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606" y="742950"/>
            <a:ext cx="8267140" cy="3545980"/>
          </a:xfrm>
        </p:spPr>
        <p:txBody>
          <a:bodyPr/>
          <a:lstStyle/>
          <a:p>
            <a:r>
              <a:rPr lang="en-US" dirty="0"/>
              <a:t>Popularity and usage has exploded in the past few years.</a:t>
            </a:r>
          </a:p>
          <a:p>
            <a:pPr lvl="1"/>
            <a:r>
              <a:rPr lang="en-US" dirty="0"/>
              <a:t>Facebook Graph API (</a:t>
            </a:r>
            <a:r>
              <a:rPr lang="en-US" dirty="0">
                <a:hlinkClick r:id="rId2"/>
              </a:rPr>
              <a:t>https://developers.facebook.com/docs/graph-api/)</a:t>
            </a:r>
            <a:endParaRPr lang="en-US" dirty="0"/>
          </a:p>
          <a:p>
            <a:pPr lvl="1"/>
            <a:r>
              <a:rPr lang="en-US" dirty="0"/>
              <a:t>LinkedIn (</a:t>
            </a:r>
            <a:r>
              <a:rPr lang="en-US" dirty="0">
                <a:hlinkClick r:id="rId3"/>
              </a:rPr>
              <a:t>https://developer.linkedin.com/docs/rest-api)</a:t>
            </a:r>
            <a:endParaRPr lang="en-US" dirty="0"/>
          </a:p>
          <a:p>
            <a:pPr lvl="1"/>
            <a:r>
              <a:rPr lang="en-US" dirty="0"/>
              <a:t>Instagram (</a:t>
            </a:r>
            <a:r>
              <a:rPr lang="en-US" dirty="0">
                <a:hlinkClick r:id="rId4"/>
              </a:rPr>
              <a:t>https://developers.facebook.com/docs/instagram-api)</a:t>
            </a:r>
            <a:endParaRPr lang="en-US" dirty="0"/>
          </a:p>
          <a:p>
            <a:pPr lvl="1"/>
            <a:r>
              <a:rPr lang="en-US" dirty="0"/>
              <a:t>Google Knowledge Graph (</a:t>
            </a:r>
            <a:r>
              <a:rPr lang="en-US" dirty="0">
                <a:hlinkClick r:id="rId5"/>
              </a:rPr>
              <a:t>https://developers.google.com/knowledge-graph/)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Two major motivations: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Many common types of data are inherently graph oriented, and</a:t>
            </a:r>
            <a:br>
              <a:rPr lang="en-US" dirty="0"/>
            </a:br>
            <a:r>
              <a:rPr lang="en-US" dirty="0"/>
              <a:t>representing in RDB or some other mechanism results in icky code.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Performs of common graph operations is extremely slow in RDB.</a:t>
            </a:r>
          </a:p>
        </p:txBody>
      </p:sp>
    </p:spTree>
    <p:extLst>
      <p:ext uri="{BB962C8B-B14F-4D97-AF65-F5344CB8AC3E}">
        <p14:creationId xmlns:p14="http://schemas.microsoft.com/office/powerpoint/2010/main" val="4285514151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Redis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 No SQL</a:t>
            </a:r>
          </a:p>
        </p:txBody>
      </p:sp>
    </p:spTree>
    <p:extLst>
      <p:ext uri="{BB962C8B-B14F-4D97-AF65-F5344CB8AC3E}">
        <p14:creationId xmlns:p14="http://schemas.microsoft.com/office/powerpoint/2010/main" val="4175385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71900" y="628650"/>
            <a:ext cx="4793806" cy="815529"/>
          </a:xfrm>
        </p:spPr>
        <p:txBody>
          <a:bodyPr>
            <a:normAutofit/>
          </a:bodyPr>
          <a:lstStyle/>
          <a:p>
            <a:r>
              <a:rPr lang="en-US" noProof="1"/>
              <a:t>Redis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3250" y="1485900"/>
            <a:ext cx="5479606" cy="1070422"/>
          </a:xfrm>
        </p:spPr>
        <p:txBody>
          <a:bodyPr>
            <a:normAutofit/>
          </a:bodyPr>
          <a:lstStyle/>
          <a:p>
            <a:r>
              <a:rPr lang="en-US" noProof="1"/>
              <a:t>Redis</a:t>
            </a:r>
            <a:r>
              <a:rPr lang="en-US" dirty="0"/>
              <a:t> Key-Value Database:</a:t>
            </a:r>
          </a:p>
          <a:p>
            <a:r>
              <a:rPr lang="en-US" dirty="0"/>
              <a:t>Practical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3296525"/>
            <a:ext cx="2390710" cy="412027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1501" y="3658037"/>
            <a:ext cx="2390711" cy="351434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9" y="2229477"/>
            <a:ext cx="1631644" cy="570874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0" y="2800351"/>
            <a:ext cx="5422456" cy="1828346"/>
          </a:xfrm>
          <a:prstGeom prst="roundRect">
            <a:avLst>
              <a:gd name="adj" fmla="val 2317"/>
            </a:avLst>
          </a:prstGeom>
        </p:spPr>
      </p:pic>
      <p:pic>
        <p:nvPicPr>
          <p:cNvPr id="13" name="Picture 1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617679" y="1295302"/>
            <a:ext cx="1629263" cy="59677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7813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63" y="953374"/>
            <a:ext cx="6703854" cy="633626"/>
          </a:xfrm>
        </p:spPr>
        <p:txBody>
          <a:bodyPr/>
          <a:lstStyle/>
          <a:p>
            <a:r>
              <a:rPr lang="en-US" dirty="0"/>
              <a:t>Redis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12663" y="1594896"/>
            <a:ext cx="6703854" cy="557451"/>
          </a:xfrm>
        </p:spPr>
        <p:txBody>
          <a:bodyPr/>
          <a:lstStyle/>
          <a:p>
            <a:r>
              <a:rPr lang="en-US" dirty="0"/>
              <a:t>Ultra-Fast Data Structure Server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787" y="2400300"/>
            <a:ext cx="5357598" cy="2057400"/>
          </a:xfrm>
          <a:prstGeom prst="roundRect">
            <a:avLst>
              <a:gd name="adj" fmla="val 19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84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1" y="800101"/>
            <a:ext cx="8853617" cy="4177766"/>
          </a:xfrm>
        </p:spPr>
        <p:txBody>
          <a:bodyPr>
            <a:normAutofit/>
          </a:bodyPr>
          <a:lstStyle/>
          <a:p>
            <a:r>
              <a:rPr lang="en-US" sz="2775" noProof="1">
                <a:solidFill>
                  <a:schemeClr val="bg1"/>
                </a:solidFill>
              </a:rPr>
              <a:t>Redis</a:t>
            </a:r>
            <a:r>
              <a:rPr lang="en-US" sz="2775" dirty="0">
                <a:solidFill>
                  <a:schemeClr val="bg1"/>
                </a:solidFill>
              </a:rPr>
              <a:t> is: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Ultra-fast in-memory key-value data store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Powerful data structure server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Open-source software: </a:t>
            </a:r>
            <a:r>
              <a:rPr lang="en-US" sz="2625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http://redis.io</a:t>
            </a:r>
            <a:endParaRPr lang="en-US" sz="2625" dirty="0">
              <a:solidFill>
                <a:schemeClr val="bg1"/>
              </a:solidFill>
            </a:endParaRPr>
          </a:p>
          <a:p>
            <a:r>
              <a:rPr lang="en-US" sz="2775" dirty="0">
                <a:solidFill>
                  <a:schemeClr val="bg1"/>
                </a:solidFill>
              </a:rPr>
              <a:t>Redis stores data structures: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Strings, lists, hashes, sets, sorted sets</a:t>
            </a:r>
          </a:p>
          <a:p>
            <a:pPr lvl="1"/>
            <a:r>
              <a:rPr lang="en-US" sz="2625" dirty="0">
                <a:solidFill>
                  <a:schemeClr val="bg1"/>
                </a:solidFill>
              </a:rPr>
              <a:t>Publish / subscribe messaging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9" y="3086100"/>
            <a:ext cx="1891986" cy="1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8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1">
                <a:solidFill>
                  <a:schemeClr val="bg1"/>
                </a:solidFill>
              </a:rPr>
              <a:t>Redis</a:t>
            </a:r>
            <a:r>
              <a:rPr lang="en-US" sz="2400" dirty="0">
                <a:solidFill>
                  <a:schemeClr val="bg1"/>
                </a:solidFill>
              </a:rPr>
              <a:t> is really fast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Non-blocking I/O, single threaded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100,000+ read / writes per second</a:t>
            </a:r>
          </a:p>
          <a:p>
            <a:r>
              <a:rPr lang="en-US" sz="2400" noProof="1">
                <a:solidFill>
                  <a:schemeClr val="bg1"/>
                </a:solidFill>
              </a:rPr>
              <a:t>Redis</a:t>
            </a:r>
            <a:r>
              <a:rPr lang="en-US" sz="2400" dirty="0">
                <a:solidFill>
                  <a:schemeClr val="bg1"/>
                </a:solidFill>
              </a:rPr>
              <a:t> is not a database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It complements your existing data storage layer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E.g. </a:t>
            </a: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 uses Redis</a:t>
            </a:r>
            <a:r>
              <a:rPr lang="en-US" sz="2000" dirty="0">
                <a:solidFill>
                  <a:schemeClr val="bg1"/>
                </a:solidFill>
              </a:rPr>
              <a:t> for data caching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For small labs Redis may replace entirely the database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Trade performance for durability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data is persisted immediately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Redis</a:t>
            </a:r>
            <a:r>
              <a:rPr lang="en-US" dirty="0"/>
              <a:t>: Features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28700"/>
            <a:ext cx="2629128" cy="163234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3078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026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ACID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0550"/>
            <a:ext cx="6883400" cy="37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91082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Redis keeps key-value pairs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Every item is stored as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r>
              <a:rPr lang="en-US" dirty="0">
                <a:solidFill>
                  <a:schemeClr val="bg1"/>
                </a:solidFill>
              </a:rPr>
              <a:t>Keys are unique identifiers</a:t>
            </a:r>
          </a:p>
          <a:p>
            <a:r>
              <a:rPr lang="en-US" dirty="0">
                <a:solidFill>
                  <a:schemeClr val="bg1"/>
                </a:solidFill>
              </a:rPr>
              <a:t>Values can be different data structures: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Strings (numbers are stored as strings)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Lists (of strings)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Hash tables: string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string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Sets / sorted sets (of strings)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Redis: Data Model</a:t>
            </a:r>
          </a:p>
        </p:txBody>
      </p:sp>
      <p:pic>
        <p:nvPicPr>
          <p:cNvPr id="4098" name="Picture 2" descr="http://mbed.org/media/uploads/shintamainjp/_scaled_keyva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045935"/>
            <a:ext cx="2732400" cy="1468666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stack.imgur.com/nzc2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66" y="2896161"/>
            <a:ext cx="1876769" cy="1847289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26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Redis works as interpreter of commands: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Redis: Commands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71500" y="1600200"/>
            <a:ext cx="2634529" cy="3023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DEL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(nil)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3528" y="1609294"/>
            <a:ext cx="5162375" cy="3362756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Play with the command-line client </a:t>
            </a:r>
            <a:r>
              <a:rPr kumimoji="0" lang="en-US" sz="25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redis-cli</a:t>
            </a: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play with Redis online at </a:t>
            </a:r>
            <a:r>
              <a:rPr kumimoji="0" lang="en-US" sz="25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http://try.redis.io</a:t>
            </a: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25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75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Commands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Assigns a string value in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[keys]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value by key / keys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Increments / decrements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length of a string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57700" y="961611"/>
            <a:ext cx="19431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"hi"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"hi"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name abc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"name"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"abc"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(nil)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03144" y="968782"/>
            <a:ext cx="2140807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a 1234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INCR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1235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"12345"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MGET a name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"1235"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"asdda"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STRLEN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4</a:t>
            </a:r>
          </a:p>
        </p:txBody>
      </p:sp>
    </p:spTree>
    <p:extLst>
      <p:ext uri="{BB962C8B-B14F-4D97-AF65-F5344CB8AC3E}">
        <p14:creationId xmlns:p14="http://schemas.microsoft.com/office/powerpoint/2010/main" val="2798941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Keys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Checks whether a key exists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type of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EXPIRE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key after </a:t>
            </a:r>
            <a:r>
              <a:rPr lang="en-US" sz="225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50" dirty="0">
                <a:solidFill>
                  <a:schemeClr val="bg1"/>
                </a:solidFill>
              </a:rPr>
              <a:t> seconds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4850" y="1143001"/>
            <a:ext cx="19431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count 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TYPE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string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DEL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count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74594" y="1143001"/>
            <a:ext cx="1855057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SET a 1234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OK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GET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"1234"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EXPIRE a 5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EXISTS 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</p:txBody>
      </p:sp>
    </p:spTree>
    <p:extLst>
      <p:ext uri="{BB962C8B-B14F-4D97-AF65-F5344CB8AC3E}">
        <p14:creationId xmlns:p14="http://schemas.microsoft.com/office/powerpoint/2010/main" val="186820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Working with Hashes (Hash Tables)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Assigns a value for given field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HKEYS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fields (keys) is in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HGET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value by fields from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HDEL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fields from a hash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 name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 age 23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HKEYS user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"name"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"age"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HGET user age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"23"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HDEL user age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374934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Lists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RPUSH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LPUSH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Appends / prepend an value to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LINDEX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[index]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value given index in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LLEN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length of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LRANGE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[start]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[count]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a sub-list (range of values)</a:t>
            </a:r>
          </a:p>
          <a:p>
            <a:pPr lvl="1">
              <a:lnSpc>
                <a:spcPct val="110000"/>
              </a:lnSpc>
            </a:pP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RPUSH names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LPUSH names Nakov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LINDEX names 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LLEN names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2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LRANGE names 0 100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"Nakov"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"peter"</a:t>
            </a:r>
          </a:p>
        </p:txBody>
      </p:sp>
    </p:spTree>
    <p:extLst>
      <p:ext uri="{BB962C8B-B14F-4D97-AF65-F5344CB8AC3E}">
        <p14:creationId xmlns:p14="http://schemas.microsoft.com/office/powerpoint/2010/main" val="2809810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Sets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SADD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Appends a value to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SMEMBERS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values from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SREM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Deletes a value form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SCARD</a:t>
            </a:r>
            <a:r>
              <a:rPr lang="en-US" sz="2400" b="1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250" dirty="0">
                <a:solidFill>
                  <a:schemeClr val="bg1"/>
                </a:solidFill>
              </a:rPr>
              <a:t>Returns the stack size (items count)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4350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0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SMEMBERS users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"peter"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"maria"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SREM users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3567878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Sorted Sets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4457700"/>
            <a:ext cx="8853617" cy="5834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 more at </a:t>
            </a:r>
            <a:r>
              <a:rPr lang="en-US" dirty="0">
                <a:hlinkClick r:id="rId2"/>
              </a:rPr>
              <a:t>http://redis.io/commands#sorted_set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869931"/>
            <a:ext cx="7753499" cy="3439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1 "one"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1 "uno"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ZADD myzset 2 "two" 3 "three"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2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ZRANGE myzset 0 -1 WITHSCORES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"one"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"1"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1862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First user subscribes to certain channel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/>
              <a:t>"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Another user sends messages to the same channel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/>
              <a:t>"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Learn more at</a:t>
            </a:r>
            <a:r>
              <a:rPr lang="bg-BG" dirty="0"/>
              <a:t> </a:t>
            </a:r>
            <a:r>
              <a:rPr lang="en-US" dirty="0">
                <a:hlinkClick r:id="rId2"/>
              </a:rPr>
              <a:t>http://redis.io/commands#pubsub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/ Subscribe Commands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1473622"/>
            <a:ext cx="77534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SUBSCRIBE news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1) "subscribe"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2) "news"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3) (integer)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8467" y="3502536"/>
            <a:ext cx="7753499" cy="6924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PUBLISH news "hello"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4033480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7069" y="4544761"/>
            <a:ext cx="321700" cy="147358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7" y="514350"/>
            <a:ext cx="8855923" cy="4177766"/>
          </a:xfrm>
        </p:spPr>
        <p:txBody>
          <a:bodyPr/>
          <a:lstStyle/>
          <a:p>
            <a:r>
              <a:rPr lang="en-US" dirty="0"/>
              <a:t>Special naming can help using Redis as 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</a:t>
            </a:r>
            <a:r>
              <a:rPr lang="en-US" sz="3600" noProof="1"/>
              <a:t>Redis</a:t>
            </a:r>
            <a:r>
              <a:rPr lang="en-US" sz="3600" dirty="0"/>
              <a:t> as a Database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6101" y="1266300"/>
            <a:ext cx="8096399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users:names peter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users:peter name "Peter Petrov"</a:t>
            </a: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users:peter email "pp@gmail.com"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SADD users:names maria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users:maria name "Maria Ivanova"</a:t>
            </a: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HSET users:maria email "maria@yahoo.com"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en-US" sz="1950" b="1" i="0" u="none" strike="noStrike" kern="1200" cap="none" spc="0" normalizeH="0" baseline="0" noProof="1">
              <a:ln>
                <a:noFill/>
              </a:ln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SMEMBERS users:names</a:t>
            </a:r>
          </a:p>
          <a:p>
            <a:pPr marL="0" marR="0" lvl="0" indent="0" algn="l" defTabSz="91424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r>
              <a:rPr kumimoji="0" lang="en-US" sz="1950" b="1" i="0" u="none" strike="noStrike" kern="1200" cap="none" spc="0" normalizeH="0" baseline="0" noProof="1">
                <a:ln>
                  <a:noFill/>
                </a:ln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HGETALL users:peter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229100" y="995330"/>
            <a:ext cx="2645569" cy="402790"/>
          </a:xfrm>
          <a:prstGeom prst="wedgeRoundRectCallout">
            <a:avLst>
              <a:gd name="adj1" fmla="val -65731"/>
              <a:gd name="adj2" fmla="val 565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Add a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".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18017" y="2513416"/>
            <a:ext cx="2645569" cy="514350"/>
          </a:xfrm>
          <a:prstGeom prst="wedgeRoundRectCallout">
            <a:avLst>
              <a:gd name="adj1" fmla="val -64228"/>
              <a:gd name="adj2" fmla="val 391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Add a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maria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".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43600" y="1525161"/>
            <a:ext cx="2819985" cy="853760"/>
          </a:xfrm>
          <a:prstGeom prst="wedgeRoundRectCallout">
            <a:avLst>
              <a:gd name="adj1" fmla="val -63078"/>
              <a:gd name="adj2" fmla="val -1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Use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users:peter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 as key to hold user data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34401" y="3480059"/>
            <a:ext cx="1866299" cy="361892"/>
          </a:xfrm>
          <a:prstGeom prst="wedgeRoundRectCallout">
            <a:avLst>
              <a:gd name="adj1" fmla="val -68051"/>
              <a:gd name="adj2" fmla="val 41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List all users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34401" y="3977015"/>
            <a:ext cx="2209199" cy="641745"/>
          </a:xfrm>
          <a:prstGeom prst="wedgeRoundRectCallout">
            <a:avLst>
              <a:gd name="adj1" fmla="val -70301"/>
              <a:gd name="adj2" fmla="val -217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List all properties for user "</a:t>
            </a:r>
            <a:r>
              <a:rPr kumimoji="0" lang="en-US" sz="2100" b="1" i="0" u="none" strike="noStrike" kern="1200" cap="none" spc="0" normalizeH="0" baseline="0" noProof="1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peter</a:t>
            </a:r>
            <a:r>
              <a:rPr kumimoji="0" lang="en-US" sz="21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906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590550"/>
            <a:ext cx="3352800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Consistency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Every read receives the most recent write or an error.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Availability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Every request receives a (non-error) response – without guarantee that it contains the most recent write.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Partition Tolerance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/>
              <a:t>The system continues to operate despite an arbitrary number of messages being dropped (or delayed) by the network between nodes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05A2B-07EE-4044-B0B9-FF626A1E8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94" y="390071"/>
            <a:ext cx="5060302" cy="38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000" y="863341"/>
            <a:ext cx="8853616" cy="4177766"/>
          </a:xfrm>
        </p:spPr>
        <p:txBody>
          <a:bodyPr>
            <a:noAutofit/>
          </a:bodyPr>
          <a:lstStyle/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Redis is ultra-fast in-memory data store</a:t>
            </a:r>
          </a:p>
          <a:p>
            <a:pPr marL="571460" lvl="1" indent="-342900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Not a database, used along with databases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Supports strings, numbers, lists, hashes,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sets, sorted sets, publish / subscribe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messaging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Used for caching / simple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51429"/>
            <a:ext cx="1828800" cy="18288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6233110" y="3429000"/>
            <a:ext cx="2311490" cy="1221094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marL="0" marR="0" lvl="0" indent="0" algn="l" defTabSz="9142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25" b="1" i="0" u="none" strike="noStrike" kern="1200" cap="none" spc="0" normalizeH="0" baseline="0" noProof="0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F0A22E">
                      <a:lumMod val="40000"/>
                      <a:lumOff val="60000"/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  <a:uLnTx/>
                  <a:uFillTx/>
                  <a:latin typeface="Calibri"/>
                  <a:ea typeface=""/>
                  <a:cs typeface="+mn-cs"/>
                </a:rPr>
                <a:t>Databases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790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DynamoDB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(S20):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 --   No SQL</a:t>
            </a:r>
          </a:p>
        </p:txBody>
      </p:sp>
    </p:spTree>
    <p:extLst>
      <p:ext uri="{BB962C8B-B14F-4D97-AF65-F5344CB8AC3E}">
        <p14:creationId xmlns:p14="http://schemas.microsoft.com/office/powerpoint/2010/main" val="371035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A38413-50FD-974E-A8D7-F786FE160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– Relational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252962" cy="4136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4200" y="514350"/>
            <a:ext cx="54864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www.slideshare.net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AmazonWebServices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/introduction-to-amazon-dynamodb-73191648</a:t>
            </a:r>
          </a:p>
        </p:txBody>
      </p:sp>
    </p:spTree>
    <p:extLst>
      <p:ext uri="{BB962C8B-B14F-4D97-AF65-F5344CB8AC3E}">
        <p14:creationId xmlns:p14="http://schemas.microsoft.com/office/powerpoint/2010/main" val="406211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B0781-BD62-D34E-9574-C87D244B8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3A32D3-E905-3E46-996B-82588AE42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 DB – Relational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r>
              <a:rPr lang="en-US" dirty="0"/>
              <a:t> Data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90550"/>
            <a:ext cx="7312058" cy="40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6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B50BA-7BF3-BF43-A226-D226C62E5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E7228-938F-EF48-B411-5F49D46B0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Benefits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7327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51AE-F0F6-5C4D-9781-277CB8869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22638-C661-DE41-B060-F1AE3B879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– Hash Key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DynamoDB</a:t>
            </a:r>
            <a:r>
              <a:rPr lang="en-US" dirty="0"/>
              <a:t> Hashing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90550"/>
            <a:ext cx="5861109" cy="41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8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56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49193-4AC4-814D-BA1D-6B2BA212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5" y="551054"/>
            <a:ext cx="7191188" cy="40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2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4F513-DFE4-1047-8406-046DA0B3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7" y="486169"/>
            <a:ext cx="7429500" cy="41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0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58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9B904-5CC1-0E4A-AF36-201FF39F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" y="499056"/>
            <a:ext cx="7439973" cy="41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0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59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03D03-6B71-E04C-B69A-787D5DD2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7" y="456282"/>
            <a:ext cx="7517610" cy="42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Eventual Consistency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C8B36-ECEA-3E48-A2CE-38C2FCE1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0" y="2024415"/>
            <a:ext cx="7648302" cy="265462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576A3-600E-E740-B910-8A9B1169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88" y="556057"/>
            <a:ext cx="8259762" cy="1449740"/>
          </a:xfrm>
        </p:spPr>
        <p:txBody>
          <a:bodyPr>
            <a:normAutofit/>
          </a:bodyPr>
          <a:lstStyle/>
          <a:p>
            <a:r>
              <a:rPr lang="en-US" sz="1200" dirty="0"/>
              <a:t>The preceding two slides were simplistic overviews of some of the concepts. </a:t>
            </a:r>
          </a:p>
          <a:p>
            <a:pPr lvl="1"/>
            <a:r>
              <a:rPr lang="en-US" sz="900" dirty="0"/>
              <a:t>If the DB tolerates network partitions, the DB must either: return error or potentially out of date values.</a:t>
            </a:r>
          </a:p>
          <a:p>
            <a:pPr lvl="1"/>
            <a:r>
              <a:rPr lang="en-US" sz="900" dirty="0"/>
              <a:t>Achieving availability </a:t>
            </a:r>
            <a:r>
              <a:rPr lang="en-US" sz="900" dirty="0">
                <a:sym typeface="Wingdings" pitchFamily="2" charset="2"/>
              </a:rPr>
              <a:t> you must have multiple copies of the data.</a:t>
            </a:r>
          </a:p>
          <a:p>
            <a:pPr lvl="2"/>
            <a:r>
              <a:rPr lang="en-US" sz="675" dirty="0">
                <a:sym typeface="Wingdings" pitchFamily="2" charset="2"/>
              </a:rPr>
              <a:t>Consistency requires some form of distributed synchronization for updates  cannot tolerate partitions.</a:t>
            </a:r>
          </a:p>
          <a:p>
            <a:pPr lvl="2"/>
            <a:r>
              <a:rPr lang="en-US" sz="675" dirty="0">
                <a:sym typeface="Wingdings" pitchFamily="2" charset="2"/>
              </a:rPr>
              <a:t>Availability and partition tolerance  cannot synchronize updates.</a:t>
            </a:r>
          </a:p>
          <a:p>
            <a:r>
              <a:rPr lang="en-US" sz="1200" dirty="0">
                <a:sym typeface="Wingdings" pitchFamily="2" charset="2"/>
              </a:rPr>
              <a:t>For a lot of applications,</a:t>
            </a:r>
          </a:p>
          <a:p>
            <a:pPr lvl="1"/>
            <a:r>
              <a:rPr lang="en-US" sz="900" dirty="0">
                <a:sym typeface="Wingdings" pitchFamily="2" charset="2"/>
              </a:rPr>
              <a:t>You do not need ACID properties</a:t>
            </a:r>
          </a:p>
          <a:p>
            <a:pPr lvl="1"/>
            <a:r>
              <a:rPr lang="en-US" sz="900" dirty="0">
                <a:sym typeface="Wingdings" pitchFamily="2" charset="2"/>
              </a:rPr>
              <a:t>You cannot achieve the massive, required scale and achieve ACID properties.</a:t>
            </a:r>
            <a:endParaRPr lang="en-US" sz="9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5EA434-DB2C-C945-BF8C-C02B4CD1C396}"/>
              </a:ext>
            </a:extLst>
          </p:cNvPr>
          <p:cNvSpPr/>
          <p:nvPr/>
        </p:nvSpPr>
        <p:spPr>
          <a:xfrm>
            <a:off x="5884817" y="620486"/>
            <a:ext cx="2886891" cy="1254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this is an overly simplistic explanation of some pretty complex concepts and alternatives.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1DA0587B-D703-484D-98DD-3E10970F6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6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defTabSz="457189">
              <a:defRPr/>
            </a:pPr>
            <a:fld id="{A057C3CF-FEF9-2D44-911E-86B89DEEE20D}" type="slidenum">
              <a:rPr lang="en-US" altLang="en-US" sz="1200" b="1">
                <a:solidFill>
                  <a:prstClr val="white"/>
                </a:solidFill>
              </a:rPr>
              <a:pPr defTabSz="457189">
                <a:defRPr/>
              </a:pPr>
              <a:t>6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E6156 – Cloud Computing: Backend-as-a-Service: Lecture 8</a:t>
            </a:r>
            <a:br>
              <a:rPr lang="en-US" altLang="en-US" sz="120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r>
              <a:rPr lang="en-US" altLang="en-US" sz="750" i="1" dirty="0">
                <a:solidFill>
                  <a:prstClr val="white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© Donald Ferguson, 2020</a:t>
            </a:r>
            <a:endParaRPr lang="en-US" altLang="en-US" sz="1200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478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979279A5-F5AB-5147-9638-9B25BA5C2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60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  (Lecture 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0D06D-AB1F-A64E-BA3C-E7B0F765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6" y="438582"/>
            <a:ext cx="7485262" cy="42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9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61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7F9E-8DE5-7342-97D9-9F151ECE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38" y="556057"/>
            <a:ext cx="7226470" cy="40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10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62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77F9E-8DE5-7342-97D9-9F151ECE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38" y="556057"/>
            <a:ext cx="7226470" cy="406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Document Databases – Semi-Structured Schema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63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1C1D9-8E75-994D-BA9F-EC6BA8CE6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" y="572207"/>
            <a:ext cx="5583446" cy="36322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EA695-E61C-B74C-AC2E-C98E78333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880" y="556058"/>
            <a:ext cx="3092134" cy="407666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/>
              <a:t>The relation model has difficulties with some types of data: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Columns that are lists or maps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Nesting – things inside things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Discover you need a modified schema when you get a piece of data.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etc.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/>
              <a:t>All of these are common for documented like data: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Threaded discussions.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Documents.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Document DBs emerged to handle these scenarios. </a:t>
            </a:r>
          </a:p>
        </p:txBody>
      </p:sp>
    </p:spTree>
    <p:extLst>
      <p:ext uri="{BB962C8B-B14F-4D97-AF65-F5344CB8AC3E}">
        <p14:creationId xmlns:p14="http://schemas.microsoft.com/office/powerpoint/2010/main" val="482146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64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49193-4AC4-814D-BA1D-6B2BA212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5" y="551054"/>
            <a:ext cx="7191188" cy="40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91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65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4F513-DFE4-1047-8406-046DA0B3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7" y="486169"/>
            <a:ext cx="7429500" cy="415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0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66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9B904-5CC1-0E4A-AF36-201FF39F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29" y="499056"/>
            <a:ext cx="7439973" cy="41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0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"/>
            <a:ext cx="6808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dirty="0">
                <a:solidFill>
                  <a:prstClr val="white"/>
                </a:solidFill>
              </a:rPr>
              <a:t>DynamoDB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06B2ECF5-3358-634A-8C5D-6E0FBC4218E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E6156: Topics in SW Engineering – Cloud Computing/BaaS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DA550-B24D-2548-A9EA-7D6077A42A60}"/>
              </a:ext>
            </a:extLst>
          </p:cNvPr>
          <p:cNvSpPr/>
          <p:nvPr/>
        </p:nvSpPr>
        <p:spPr>
          <a:xfrm>
            <a:off x="6134929" y="666277"/>
            <a:ext cx="1222513" cy="459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03D03-6B71-E04C-B69A-787D5DD28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7" y="456282"/>
            <a:ext cx="7517610" cy="4230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2CBFC2-BD0A-7C4A-B3E7-EB44454931F0}"/>
              </a:ext>
            </a:extLst>
          </p:cNvPr>
          <p:cNvSpPr/>
          <p:nvPr/>
        </p:nvSpPr>
        <p:spPr>
          <a:xfrm>
            <a:off x="705395" y="2704012"/>
            <a:ext cx="8284619" cy="1469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4809B-9D1E-A64A-B5A6-53F475EEE0A2}"/>
              </a:ext>
            </a:extLst>
          </p:cNvPr>
          <p:cNvSpPr txBox="1"/>
          <p:nvPr/>
        </p:nvSpPr>
        <p:spPr>
          <a:xfrm>
            <a:off x="5701937" y="729316"/>
            <a:ext cx="3235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These become interesting when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we look at </a:t>
            </a:r>
            <a:r>
              <a:rPr lang="en-US" dirty="0" err="1">
                <a:solidFill>
                  <a:srgbClr val="0070C0"/>
                </a:solidFill>
              </a:rPr>
              <a:t>ETags</a:t>
            </a:r>
            <a:r>
              <a:rPr lang="en-US" dirty="0">
                <a:solidFill>
                  <a:srgbClr val="0070C0"/>
                </a:solidFill>
              </a:rPr>
              <a:t> and conditional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updates in REST. </a:t>
            </a:r>
          </a:p>
        </p:txBody>
      </p:sp>
    </p:spTree>
    <p:extLst>
      <p:ext uri="{BB962C8B-B14F-4D97-AF65-F5344CB8AC3E}">
        <p14:creationId xmlns:p14="http://schemas.microsoft.com/office/powerpoint/2010/main" val="1961846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5274-E064-BC44-AEE2-1E274BBF6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 Up – Scale Out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55663"/>
            <a:ext cx="8280400" cy="3873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Approaches to Scalability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0550"/>
            <a:ext cx="7315200" cy="40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4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A1C19-142E-DE45-8ADE-079493D65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Sharing and Scaling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8150"/>
            <a:ext cx="5635220" cy="42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3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465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Consistency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798" y="666750"/>
            <a:ext cx="8267140" cy="3545980"/>
          </a:xfrm>
        </p:spPr>
        <p:txBody>
          <a:bodyPr/>
          <a:lstStyle/>
          <a:p>
            <a:r>
              <a:rPr lang="en-US" b="1" dirty="0"/>
              <a:t>STRONG CONSISTENCY: </a:t>
            </a:r>
            <a:r>
              <a:rPr lang="en-US" dirty="0"/>
              <a:t>Strong consistency is a consistency model where all subsequent accesses to a distributed system will always return the updated value after the update.</a:t>
            </a:r>
          </a:p>
          <a:p>
            <a:r>
              <a:rPr lang="en-US" b="1" dirty="0"/>
              <a:t>WEAK CONSISTENCY:</a:t>
            </a:r>
            <a:r>
              <a:rPr lang="en-US" dirty="0"/>
              <a:t> It is a consistency model used in distributed computing where subsequent accesses might not always be returning the updated value. There might be inconsistent responses.</a:t>
            </a:r>
          </a:p>
          <a:p>
            <a:r>
              <a:rPr lang="en-US" b="1" dirty="0"/>
              <a:t>EVENTUAL CONSISTENCY: </a:t>
            </a:r>
            <a:r>
              <a:rPr lang="en-US" dirty="0"/>
              <a:t>Eventual consistency is a special type of weak consistency method which informally guarantees that, if no new updates are made to a given data item, eventually all accesses to that item will return the last updated value.</a:t>
            </a:r>
          </a:p>
        </p:txBody>
      </p:sp>
    </p:spTree>
    <p:extLst>
      <p:ext uri="{BB962C8B-B14F-4D97-AF65-F5344CB8AC3E}">
        <p14:creationId xmlns:p14="http://schemas.microsoft.com/office/powerpoint/2010/main" val="2958448490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264E25-1F31-0940-B380-0D96E459D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7" y="2463800"/>
            <a:ext cx="3506367" cy="217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80" y="474685"/>
            <a:ext cx="3501843" cy="237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047750"/>
            <a:ext cx="3279062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333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7CCAD-37F8-A040-A473-A3A4793112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5350"/>
            <a:ext cx="3193205" cy="303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39" y="111125"/>
            <a:ext cx="3939457" cy="45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30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0"/>
            <a:ext cx="4185372" cy="45529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4572000" cy="4038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Achieves much greater scalability and performance than RDBMs</a:t>
            </a:r>
          </a:p>
          <a:p>
            <a:r>
              <a:rPr lang="en-US" dirty="0"/>
              <a:t>Does not support some RDBMs capabilities:</a:t>
            </a:r>
          </a:p>
          <a:p>
            <a:pPr lvl="1"/>
            <a:r>
              <a:rPr lang="en-US" dirty="0"/>
              <a:t>Referential integrity.</a:t>
            </a:r>
          </a:p>
          <a:p>
            <a:pPr lvl="1"/>
            <a:r>
              <a:rPr lang="en-US" dirty="0"/>
              <a:t>JOIN</a:t>
            </a:r>
          </a:p>
          <a:p>
            <a:pPr lvl="1"/>
            <a:r>
              <a:rPr lang="en-US" dirty="0"/>
              <a:t>Queries limited to key fields.</a:t>
            </a:r>
          </a:p>
          <a:p>
            <a:pPr lvl="1"/>
            <a:r>
              <a:rPr lang="en-US" dirty="0"/>
              <a:t>Non-key field queries are always scans.</a:t>
            </a:r>
          </a:p>
          <a:p>
            <a:r>
              <a:rPr lang="en-US" dirty="0"/>
              <a:t>Data model better fit for </a:t>
            </a:r>
            <a:r>
              <a:rPr lang="en-US" i="1" dirty="0"/>
              <a:t>semi-structured</a:t>
            </a:r>
            <a:r>
              <a:rPr lang="en-US" dirty="0"/>
              <a:t> data models and good fit for JSON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6AC83-86B8-4E45-AB26-F5E9C36CB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DynamoDB Summary</a:t>
            </a:r>
          </a:p>
        </p:txBody>
      </p:sp>
    </p:spTree>
    <p:extLst>
      <p:ext uri="{BB962C8B-B14F-4D97-AF65-F5344CB8AC3E}">
        <p14:creationId xmlns:p14="http://schemas.microsoft.com/office/powerpoint/2010/main" val="126622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50" y="520306"/>
            <a:ext cx="3810000" cy="241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" y="19163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Eventual Consistency</a:t>
            </a:r>
          </a:p>
        </p:txBody>
      </p:sp>
      <p:sp>
        <p:nvSpPr>
          <p:cNvPr id="5" name="Rectangle 4"/>
          <p:cNvSpPr/>
          <p:nvPr/>
        </p:nvSpPr>
        <p:spPr>
          <a:xfrm>
            <a:off x="7735986" y="3536219"/>
            <a:ext cx="671639" cy="574535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65458" y="2840304"/>
            <a:ext cx="234669" cy="66354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14605" y="29656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>
                <a:latin typeface="+mn-lt"/>
              </a:rPr>
              <a:t>get</a:t>
            </a:r>
            <a:endParaRPr lang="en-US" sz="1200" b="1" dirty="0" err="1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29598" y="2882816"/>
            <a:ext cx="234669" cy="663547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22658" y="3159996"/>
            <a:ext cx="457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>
                <a:latin typeface="+mn-lt"/>
              </a:rPr>
              <a:t>put</a:t>
            </a:r>
            <a:endParaRPr lang="en-US" sz="1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920" y="666750"/>
            <a:ext cx="6408893" cy="3697947"/>
          </a:xfrm>
        </p:spPr>
        <p:txBody>
          <a:bodyPr/>
          <a:lstStyle/>
          <a:p>
            <a:r>
              <a:rPr lang="en-US" dirty="0"/>
              <a:t>Availability and scalability via</a:t>
            </a:r>
          </a:p>
          <a:p>
            <a:pPr lvl="1"/>
            <a:r>
              <a:rPr lang="en-US" dirty="0"/>
              <a:t>Multiple, replicated data stores.</a:t>
            </a:r>
          </a:p>
          <a:p>
            <a:pPr lvl="1"/>
            <a:r>
              <a:rPr lang="en-US" dirty="0"/>
              <a:t>Read goes to “any” replica.</a:t>
            </a:r>
          </a:p>
          <a:p>
            <a:pPr lvl="1"/>
            <a:r>
              <a:rPr lang="en-US" dirty="0"/>
              <a:t>PUT/POST/DELETE</a:t>
            </a:r>
          </a:p>
          <a:p>
            <a:pPr lvl="2"/>
            <a:r>
              <a:rPr lang="en-US" dirty="0"/>
              <a:t>Goes to any replica</a:t>
            </a:r>
          </a:p>
          <a:p>
            <a:pPr lvl="2"/>
            <a:r>
              <a:rPr lang="en-US" dirty="0"/>
              <a:t>Change propagate asynchronously</a:t>
            </a:r>
          </a:p>
          <a:p>
            <a:r>
              <a:rPr lang="en-US" dirty="0"/>
              <a:t>GET may not see the latest value if the update has</a:t>
            </a:r>
            <a:br>
              <a:rPr lang="en-US" dirty="0"/>
            </a:br>
            <a:r>
              <a:rPr lang="en-US" dirty="0"/>
              <a:t>not propagated to the replica.</a:t>
            </a:r>
          </a:p>
          <a:p>
            <a:r>
              <a:rPr lang="en-US" dirty="0"/>
              <a:t>There are several algorithms for conflict resolution</a:t>
            </a:r>
          </a:p>
          <a:p>
            <a:pPr lvl="1"/>
            <a:r>
              <a:rPr lang="en-US" dirty="0"/>
              <a:t>Detect and handle in application.</a:t>
            </a:r>
          </a:p>
          <a:p>
            <a:pPr lvl="1"/>
            <a:r>
              <a:rPr lang="en-US" dirty="0"/>
              <a:t>Clock/change vectors/version numbers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1627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465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DynamoDB Consistency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B9E0E-2B2A-5B46-B3E4-D1809334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0" y="513593"/>
            <a:ext cx="7524204" cy="41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0712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microsoft.com/sharepoint/v3/field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11276</TotalTime>
  <Words>2458</Words>
  <Application>Microsoft Macintosh PowerPoint</Application>
  <PresentationFormat>On-screen Show (16:9)</PresentationFormat>
  <Paragraphs>429</Paragraphs>
  <Slides>72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Century Schoolbook</vt:lpstr>
      <vt:lpstr>Consolas</vt:lpstr>
      <vt:lpstr>Museo Sans For Dell</vt:lpstr>
      <vt:lpstr>OpenSans</vt:lpstr>
      <vt:lpstr>Wingdings</vt:lpstr>
      <vt:lpstr>Office Theme</vt:lpstr>
      <vt:lpstr>PowerPoint Presentation</vt:lpstr>
      <vt:lpstr>PowerPoint Presentation</vt:lpstr>
      <vt:lpstr>PowerPoint Presentation</vt:lpstr>
      <vt:lpstr>ACID</vt:lpstr>
      <vt:lpstr>PowerPoint Presentation</vt:lpstr>
      <vt:lpstr>PowerPoint Presentation</vt:lpstr>
      <vt:lpstr>Consistency Models</vt:lpstr>
      <vt:lpstr>Eventual Consistency</vt:lpstr>
      <vt:lpstr>DynamoDB Consistency Model</vt:lpstr>
      <vt:lpstr>PowerPoint Presentation</vt:lpstr>
      <vt:lpstr>Graph Database</vt:lpstr>
      <vt:lpstr>Neo4J Graph Query</vt:lpstr>
      <vt:lpstr>Why Graph Databases?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Graph Database (Sample)</vt:lpstr>
      <vt:lpstr>Neo4J Graph Query</vt:lpstr>
      <vt:lpstr>Big Deal. That is just a JOIN.</vt:lpstr>
      <vt:lpstr>Recommend</vt:lpstr>
      <vt:lpstr>PowerPoint Presentation</vt:lpstr>
      <vt:lpstr>PowerPoint Presentation</vt:lpstr>
      <vt:lpstr>PowerPoint Presentation</vt:lpstr>
      <vt:lpstr>PowerPoint Presentation</vt:lpstr>
      <vt:lpstr>Facebook Graph API</vt:lpstr>
      <vt:lpstr>Facebook Graph API</vt:lpstr>
      <vt:lpstr>Facebook Graph API – Examples </vt:lpstr>
      <vt:lpstr>Facebook Graph API – Examples </vt:lpstr>
      <vt:lpstr>Facebook Applications</vt:lpstr>
      <vt:lpstr>PowerPoint Presentation</vt:lpstr>
      <vt:lpstr>Graph Databases</vt:lpstr>
      <vt:lpstr>PowerPoint Presentation</vt:lpstr>
      <vt:lpstr>Redis</vt:lpstr>
      <vt:lpstr>Redis</vt:lpstr>
      <vt:lpstr>What is Redis?</vt:lpstr>
      <vt:lpstr>Redis: Features</vt:lpstr>
      <vt:lpstr>Redis: Data Model</vt:lpstr>
      <vt:lpstr>Redis: Commands</vt:lpstr>
      <vt:lpstr>String Commands</vt:lpstr>
      <vt:lpstr>Working with Keys</vt:lpstr>
      <vt:lpstr>Working with Hashes (Hash Tables)</vt:lpstr>
      <vt:lpstr>Working with Lists</vt:lpstr>
      <vt:lpstr>Working with Sets</vt:lpstr>
      <vt:lpstr>Working with Sorted Sets</vt:lpstr>
      <vt:lpstr>Publish / Subscribe Commands</vt:lpstr>
      <vt:lpstr>Using Redis as a Database</vt:lpstr>
      <vt:lpstr>Summary</vt:lpstr>
      <vt:lpstr>PowerPoint Presentation</vt:lpstr>
      <vt:lpstr>PowerPoint Presentation</vt:lpstr>
      <vt:lpstr>DynamoDB Data Model</vt:lpstr>
      <vt:lpstr>DynamoDB</vt:lpstr>
      <vt:lpstr>DynamoDB 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to Scalability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304</cp:revision>
  <dcterms:created xsi:type="dcterms:W3CDTF">2010-04-12T23:12:02Z</dcterms:created>
  <dcterms:modified xsi:type="dcterms:W3CDTF">2020-11-15T13:42:15Z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